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5" r:id="rId2"/>
    <p:sldId id="316" r:id="rId3"/>
    <p:sldId id="317" r:id="rId4"/>
    <p:sldId id="306" r:id="rId5"/>
    <p:sldId id="290" r:id="rId6"/>
    <p:sldId id="308" r:id="rId7"/>
    <p:sldId id="310" r:id="rId8"/>
    <p:sldId id="262" r:id="rId9"/>
    <p:sldId id="293" r:id="rId10"/>
    <p:sldId id="287" r:id="rId11"/>
    <p:sldId id="295" r:id="rId12"/>
    <p:sldId id="296" r:id="rId13"/>
    <p:sldId id="265" r:id="rId14"/>
    <p:sldId id="300" r:id="rId15"/>
    <p:sldId id="309" r:id="rId16"/>
    <p:sldId id="312" r:id="rId17"/>
    <p:sldId id="311" r:id="rId18"/>
    <p:sldId id="313" r:id="rId19"/>
    <p:sldId id="314" r:id="rId2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B7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367" autoAdjust="0"/>
    <p:restoredTop sz="88471" autoAdjust="0"/>
  </p:normalViewPr>
  <p:slideViewPr>
    <p:cSldViewPr>
      <p:cViewPr>
        <p:scale>
          <a:sx n="50" d="100"/>
          <a:sy n="50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>
        <p:scale>
          <a:sx n="100" d="100"/>
          <a:sy n="100" d="100"/>
        </p:scale>
        <p:origin x="-882" y="93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42AEA-171D-4358-8C56-2E5047568983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C1AF1-2FAF-4F09-A3BF-DC7DDE2BB3AB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2374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DF530-D61A-45B7-9A3A-3163B6C10EBF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5A076-F718-49D0-A003-533F935E4EA1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0663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820444"/>
            <a:ext cx="5438140" cy="4361697"/>
          </a:xfrm>
        </p:spPr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734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Rectangle 3"/>
          <p:cNvSpPr/>
          <p:nvPr/>
        </p:nvSpPr>
        <p:spPr>
          <a:xfrm>
            <a:off x="857223" y="4429132"/>
            <a:ext cx="7384599" cy="1664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dirty="0" smtClean="0">
              <a:solidFill>
                <a:schemeClr val="tx1"/>
              </a:solidFill>
            </a:endParaRPr>
          </a:p>
          <a:p>
            <a:pPr algn="just"/>
            <a:endParaRPr lang="es-CL" dirty="0">
              <a:solidFill>
                <a:schemeClr val="tx1"/>
              </a:solidFill>
            </a:endParaRPr>
          </a:p>
          <a:p>
            <a:pPr algn="just"/>
            <a:endParaRPr lang="es-ES" sz="2000" dirty="0">
              <a:solidFill>
                <a:schemeClr val="tx1"/>
              </a:solidFill>
            </a:endParaRPr>
          </a:p>
          <a:p>
            <a:pPr lvl="0" algn="just"/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34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03438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7348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820444"/>
            <a:ext cx="5438140" cy="4361697"/>
          </a:xfrm>
        </p:spPr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19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820444"/>
            <a:ext cx="5438140" cy="4361697"/>
          </a:xfrm>
        </p:spPr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820444"/>
            <a:ext cx="5438140" cy="4361697"/>
          </a:xfrm>
        </p:spPr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820444"/>
            <a:ext cx="5438140" cy="4361697"/>
          </a:xfrm>
        </p:spPr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itchFamily="34" charset="0"/>
              <a:buNone/>
            </a:pPr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A076-F718-49D0-A003-533F935E4EA1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B297-2DB2-4E2F-BEF9-6C942D297280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476BD-2C20-4BD8-A368-6ED2E425F7D1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grid.roesner@giz.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7" y="2000245"/>
            <a:ext cx="7818661" cy="3733011"/>
          </a:xfrm>
          <a:ln w="19050" cap="rnd">
            <a:solidFill>
              <a:schemeClr val="tx2"/>
            </a:solidFill>
          </a:ln>
          <a:effectLst/>
          <a:scene3d>
            <a:camera prst="orthographicFront"/>
            <a:lightRig rig="flood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sz="4000" b="1" dirty="0">
                <a:solidFill>
                  <a:srgbClr val="FF0000"/>
                </a:solidFill>
              </a:rPr>
              <a:t> 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>EUROsociAL I</a:t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>Experiencias de cooperación  Sector Salud</a:t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  <a:t>Petropolis, 23-27/04/12</a:t>
            </a:r>
            <a:r>
              <a:rPr kumimoji="0" lang="es-ES" sz="13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13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b="1" dirty="0"/>
              <a:t> 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17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214446" cy="11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42853"/>
            <a:ext cx="10755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9983" y="1916832"/>
            <a:ext cx="684076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Visitas </a:t>
            </a:r>
            <a:r>
              <a:rPr lang="es-ES" dirty="0"/>
              <a:t>de uno o más </a:t>
            </a:r>
            <a:r>
              <a:rPr lang="es-ES" dirty="0" smtClean="0"/>
              <a:t>países de AL a otros países de la UE </a:t>
            </a:r>
            <a:r>
              <a:rPr lang="es-ES" dirty="0"/>
              <a:t>y/o </a:t>
            </a:r>
            <a:r>
              <a:rPr lang="es-ES" dirty="0" smtClean="0"/>
              <a:t>AL </a:t>
            </a:r>
            <a:r>
              <a:rPr lang="es-ES" dirty="0"/>
              <a:t>para conocer </a:t>
            </a:r>
            <a:r>
              <a:rPr lang="es-ES" dirty="0" smtClean="0"/>
              <a:t>su política, instrumentos </a:t>
            </a:r>
            <a:r>
              <a:rPr lang="es-ES" dirty="0"/>
              <a:t>y </a:t>
            </a:r>
            <a:r>
              <a:rPr lang="es-ES" dirty="0" smtClean="0"/>
              <a:t>servicios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919983" y="2852936"/>
            <a:ext cx="684076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Talleres de intercambio entre </a:t>
            </a:r>
            <a:r>
              <a:rPr lang="es-ES" dirty="0"/>
              <a:t>países </a:t>
            </a:r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919983" y="3501008"/>
            <a:ext cx="684076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Asesorías técnicas </a:t>
            </a:r>
            <a:r>
              <a:rPr lang="es-ES" dirty="0"/>
              <a:t>a un Ministerio de un país </a:t>
            </a:r>
            <a:r>
              <a:rPr lang="es-ES" dirty="0" smtClean="0"/>
              <a:t>(por parte de </a:t>
            </a:r>
            <a:r>
              <a:rPr lang="es-ES" dirty="0"/>
              <a:t>una o más administraciones públicas de otros </a:t>
            </a:r>
            <a:r>
              <a:rPr lang="es-ES" dirty="0" smtClean="0"/>
              <a:t>países) para </a:t>
            </a:r>
            <a:r>
              <a:rPr lang="es-ES" dirty="0"/>
              <a:t>acompañar su proceso de reforma o de diseño y/o implementación de una </a:t>
            </a:r>
            <a:r>
              <a:rPr lang="es-ES" dirty="0" smtClean="0"/>
              <a:t>política, plan, etc.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919983" y="4653136"/>
            <a:ext cx="684076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Construcción de productos comunes entre países latinoamericanos asociados en </a:t>
            </a:r>
            <a:r>
              <a:rPr lang="es-ES" dirty="0" smtClean="0"/>
              <a:t>una misma acción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1619672" y="100010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Tipología de </a:t>
            </a:r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acciones</a:t>
            </a: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Gill Sans MT" pitchFamily="34" charset="0"/>
              </a:rPr>
              <a:t>de colaboración técnica entre instituciones públicas homólogas de países diferentes </a:t>
            </a:r>
            <a:endParaRPr lang="it-IT" sz="20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9983" y="5517232"/>
            <a:ext cx="684076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Actividades de capacitación, utilizando </a:t>
            </a:r>
            <a:r>
              <a:rPr lang="es-ES" dirty="0" smtClean="0"/>
              <a:t>también métodos de </a:t>
            </a:r>
            <a:r>
              <a:rPr lang="es-ES" dirty="0"/>
              <a:t>aprendizaje como el </a:t>
            </a:r>
            <a:r>
              <a:rPr lang="es-ES" i="1" dirty="0"/>
              <a:t>e-</a:t>
            </a:r>
            <a:r>
              <a:rPr lang="es-ES" i="1" dirty="0" err="1"/>
              <a:t>learning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1928095" y="6381328"/>
            <a:ext cx="48245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Estas acciones pueden combinarse entre sí</a:t>
            </a:r>
            <a:endParaRPr lang="it-IT" dirty="0"/>
          </a:p>
        </p:txBody>
      </p:sp>
      <p:sp>
        <p:nvSpPr>
          <p:cNvPr id="10" name="9 Rectángulo"/>
          <p:cNvSpPr/>
          <p:nvPr/>
        </p:nvSpPr>
        <p:spPr>
          <a:xfrm>
            <a:off x="1714480" y="214289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II) OBJETIVOS,  ESTRATEGIA Y RESULTADOS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42853"/>
            <a:ext cx="10755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00100" y="1564924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/>
                </a:solidFill>
                <a:latin typeface="Gill Sans MT" pitchFamily="34" charset="0"/>
              </a:rPr>
              <a:t>Los </a:t>
            </a:r>
            <a:r>
              <a:rPr lang="es-ES" sz="2400" b="1" dirty="0" smtClean="0">
                <a:solidFill>
                  <a:schemeClr val="tx2"/>
                </a:solidFill>
                <a:latin typeface="Gill Sans MT" pitchFamily="34" charset="0"/>
              </a:rPr>
              <a:t>resultados</a:t>
            </a:r>
            <a:r>
              <a:rPr lang="es-ES" sz="2400" dirty="0" smtClean="0">
                <a:solidFill>
                  <a:schemeClr val="tx2"/>
                </a:solidFill>
                <a:latin typeface="Gill Sans MT" pitchFamily="34" charset="0"/>
              </a:rPr>
              <a:t> esperados de las acciones de apoyo</a:t>
            </a:r>
            <a:endParaRPr lang="it-IT" sz="24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274466" y="2500306"/>
            <a:ext cx="8473998" cy="317009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Al cabo de los cuatro años, EUROsociAL II habrá:</a:t>
            </a:r>
          </a:p>
          <a:p>
            <a:pPr lvl="0"/>
            <a:endParaRPr lang="es-ES" sz="20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268288" lvl="0" indent="-268288">
              <a:buFont typeface="+mj-lt"/>
              <a:buAutoNum type="romanLcPeriod"/>
            </a:pP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Aportado sustantivamente al </a:t>
            </a:r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desarrollo</a:t>
            </a: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y/o puesta en marcha </a:t>
            </a: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de </a:t>
            </a:r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políticas públicas que fomentan la cohesión social</a:t>
            </a: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.</a:t>
            </a:r>
          </a:p>
          <a:p>
            <a:pPr lvl="0"/>
            <a:endParaRPr lang="es-ES" sz="20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lvl="0"/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ii.</a:t>
            </a:r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   </a:t>
            </a: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Contribuido </a:t>
            </a:r>
            <a:r>
              <a:rPr lang="es-ES" sz="2000" dirty="0">
                <a:solidFill>
                  <a:schemeClr val="tx2"/>
                </a:solidFill>
                <a:latin typeface="Gill Sans MT" pitchFamily="34" charset="0"/>
              </a:rPr>
              <a:t>a </a:t>
            </a:r>
            <a:r>
              <a:rPr lang="es-ES" sz="2000" b="1" dirty="0">
                <a:solidFill>
                  <a:schemeClr val="tx2"/>
                </a:solidFill>
                <a:latin typeface="Gill Sans MT" pitchFamily="34" charset="0"/>
              </a:rPr>
              <a:t>fortalecer las instituciones </a:t>
            </a:r>
            <a:r>
              <a:rPr lang="es-ES" sz="2000" dirty="0">
                <a:solidFill>
                  <a:schemeClr val="tx2"/>
                </a:solidFill>
                <a:latin typeface="Gill Sans MT" pitchFamily="34" charset="0"/>
              </a:rPr>
              <a:t>implicadas en este proceso</a:t>
            </a:r>
          </a:p>
          <a:p>
            <a:pPr lvl="0"/>
            <a:endParaRPr lang="es-ES" sz="2000" dirty="0">
              <a:solidFill>
                <a:schemeClr val="tx2"/>
              </a:solidFill>
              <a:latin typeface="Gill Sans MT" pitchFamily="34" charset="0"/>
            </a:endParaRPr>
          </a:p>
          <a:p>
            <a:r>
              <a:rPr lang="es-ES" sz="2000" dirty="0">
                <a:solidFill>
                  <a:schemeClr val="tx2"/>
                </a:solidFill>
                <a:latin typeface="Gill Sans MT" pitchFamily="34" charset="0"/>
              </a:rPr>
              <a:t>iii.  Favorecido la </a:t>
            </a:r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construcción </a:t>
            </a:r>
            <a:r>
              <a:rPr lang="es-ES" sz="2000" b="1" dirty="0">
                <a:solidFill>
                  <a:schemeClr val="tx2"/>
                </a:solidFill>
                <a:latin typeface="Gill Sans MT" pitchFamily="34" charset="0"/>
              </a:rPr>
              <a:t>de consensos</a:t>
            </a:r>
            <a:r>
              <a:rPr lang="es-ES" sz="2000" dirty="0">
                <a:solidFill>
                  <a:schemeClr val="tx2"/>
                </a:solidFill>
                <a:latin typeface="Gill Sans MT" pitchFamily="34" charset="0"/>
              </a:rPr>
              <a:t> en torno a las </a:t>
            </a: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políticas para </a:t>
            </a:r>
            <a:r>
              <a:rPr lang="es-ES" sz="2000" dirty="0">
                <a:solidFill>
                  <a:schemeClr val="tx2"/>
                </a:solidFill>
                <a:latin typeface="Gill Sans MT" pitchFamily="34" charset="0"/>
              </a:rPr>
              <a:t>la cohesión social</a:t>
            </a:r>
          </a:p>
          <a:p>
            <a:pPr lvl="0"/>
            <a:endParaRPr lang="es-ES" sz="2000" dirty="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85918" y="35716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II) OBJETIVOS,  ESTRATEGIA Y RESULTADOS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129503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42853"/>
            <a:ext cx="10755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85852" y="1000108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Políticas </a:t>
            </a:r>
            <a:r>
              <a:rPr lang="es-ES" sz="2000" dirty="0" smtClean="0">
                <a:solidFill>
                  <a:schemeClr val="tx2"/>
                </a:solidFill>
                <a:latin typeface="Gill Sans MT" pitchFamily="34" charset="0"/>
              </a:rPr>
              <a:t>estratégicas de las agendas de gobierno que serán apoyadas</a:t>
            </a:r>
            <a:endParaRPr lang="it-IT" sz="20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55679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dirty="0">
                <a:solidFill>
                  <a:prstClr val="black"/>
                </a:solidFill>
                <a:latin typeface="Gill Sans MT" pitchFamily="34" charset="0"/>
              </a:rPr>
              <a:t>El programa ha definido 5 grandes ejes de actuación, articulados en 10 áreas temáticas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5788032"/>
              </p:ext>
            </p:extLst>
          </p:nvPr>
        </p:nvGraphicFramePr>
        <p:xfrm>
          <a:off x="370459" y="2276872"/>
          <a:ext cx="8496944" cy="43850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52328"/>
                <a:gridCol w="5544616"/>
              </a:tblGrid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  <a:latin typeface="Gill Sans MT" pitchFamily="34" charset="0"/>
                        </a:rPr>
                        <a:t>EJES</a:t>
                      </a:r>
                      <a:endParaRPr lang="it-IT" sz="14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  <a:latin typeface="Gill Sans MT" pitchFamily="34" charset="0"/>
                        </a:rPr>
                        <a:t>AREAS TEMÁTICAS</a:t>
                      </a:r>
                      <a:endParaRPr lang="it-IT" sz="14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I. Acceso 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universal a servicios sociales de calidad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Gill Sans M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1. Salud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2. Educación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35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II. Protección 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social y promoción de políticas activas de empleo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Gill Sans M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3. Institucionalización </a:t>
                      </a: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y Desarrollo de Políticas Públicas Sociales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4. Políticas </a:t>
                      </a: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Activas de Empleo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7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III. Sistemas 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fiscales y finanzas públicas que faciliten la redistribución y la eficiencia del gasto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Gill Sans M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Gill Sans MT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5. Finanzas </a:t>
                      </a: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Públicas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0"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IV. Institucionalidad 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democrática, articulación entre niveles de gobierno, promoción de la legalidad y lucha contra la corrupción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Gill Sans M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6. Institucionalidad </a:t>
                      </a: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Democrática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7. Diálogo </a:t>
                      </a: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Social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Gill Sans MT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8. Descentralización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45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V. Seguridad 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pública, derechos y acceso a la justicia</a:t>
                      </a:r>
                      <a:endParaRPr lang="it-IT" sz="1400" b="1" kern="1200" dirty="0">
                        <a:solidFill>
                          <a:schemeClr val="lt1"/>
                        </a:solidFill>
                        <a:effectLst/>
                        <a:latin typeface="Gill Sans M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 9. Seguridad </a:t>
                      </a:r>
                      <a:r>
                        <a:rPr lang="es-ES" sz="1600" dirty="0">
                          <a:effectLst/>
                          <a:latin typeface="Gill Sans MT" pitchFamily="34" charset="0"/>
                        </a:rPr>
                        <a:t>Ciudadana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Gill Sans MT" pitchFamily="34" charset="0"/>
                        </a:rPr>
                        <a:t>10. Justicia</a:t>
                      </a:r>
                      <a:endParaRPr lang="it-IT" sz="16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143108" y="285729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II) OBJETIVOS,  ESTRATEGIA Y RESULTADOS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555729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643042" y="1142983"/>
            <a:ext cx="5182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Responsabilidad de coordinación temática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250857"/>
              </p:ext>
            </p:extLst>
          </p:nvPr>
        </p:nvGraphicFramePr>
        <p:xfrm>
          <a:off x="789219" y="1714486"/>
          <a:ext cx="6885978" cy="4357720"/>
        </p:xfrm>
        <a:graphic>
          <a:graphicData uri="http://schemas.openxmlformats.org/drawingml/2006/table">
            <a:tbl>
              <a:tblPr/>
              <a:tblGrid>
                <a:gridCol w="4449937"/>
                <a:gridCol w="2436041"/>
              </a:tblGrid>
              <a:tr h="8495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rgbClr val="FFFFFF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AREAS </a:t>
                      </a:r>
                      <a:r>
                        <a:rPr lang="es-ES" sz="1800" b="1" kern="1400" dirty="0" smtClean="0">
                          <a:solidFill>
                            <a:srgbClr val="FFFFFF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 TEMÁTICAS</a:t>
                      </a:r>
                      <a:endParaRPr lang="es-ES" sz="1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rgbClr val="FFFFFF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SOCIOS COORDINADORES </a:t>
                      </a:r>
                      <a:endParaRPr lang="es-ES" sz="1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68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Salud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GIZ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50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Educación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GIZ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8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3. </a:t>
                      </a:r>
                      <a:r>
                        <a:rPr lang="es-ES" sz="1800" b="0" kern="1400" baseline="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Institucionalización </a:t>
                      </a:r>
                      <a:r>
                        <a:rPr lang="es-ES" sz="18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y </a:t>
                      </a: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desarrollo </a:t>
                      </a:r>
                      <a:r>
                        <a:rPr lang="es-ES" sz="18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de Políticas Públicas Sociales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IILA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4.   Políticas </a:t>
                      </a:r>
                      <a:r>
                        <a:rPr lang="es-ES" sz="18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Activas de Empleo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IILA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5.   Finanzas </a:t>
                      </a:r>
                      <a:r>
                        <a:rPr lang="es-ES" sz="18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Públicas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FIIAPP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50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6.   Institucionalidad </a:t>
                      </a:r>
                      <a:r>
                        <a:rPr lang="es-ES" sz="18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Democrática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FIIAPP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7.   Diálogo </a:t>
                      </a:r>
                      <a:r>
                        <a:rPr lang="es-ES" sz="18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Social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FIIAPP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99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8.   Descentralización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GIZ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9.   Seguridad </a:t>
                      </a:r>
                      <a:r>
                        <a:rPr lang="es-ES" sz="1800" b="0" kern="1400" dirty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Ciudadana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FEI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" sz="1800" b="0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10. Justicia</a:t>
                      </a:r>
                      <a:endParaRPr lang="es-ES" sz="1800" b="0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b="1" kern="1400" dirty="0" smtClean="0">
                          <a:solidFill>
                            <a:schemeClr val="tx2"/>
                          </a:solidFill>
                          <a:latin typeface="Gill Sans MT"/>
                          <a:ea typeface="Times New Roman"/>
                          <a:cs typeface="Arial"/>
                        </a:rPr>
                        <a:t>FEI</a:t>
                      </a:r>
                      <a:endParaRPr lang="es-ES" sz="1800" b="1" kern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000132" cy="93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93248" y="214290"/>
            <a:ext cx="375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III)  GESTIÓN DEL PROGRAMA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2306"/>
              </p:ext>
            </p:extLst>
          </p:nvPr>
        </p:nvGraphicFramePr>
        <p:xfrm>
          <a:off x="214282" y="1340768"/>
          <a:ext cx="8064896" cy="5027164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56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HACIA EL PLAN ANUAL DE ACCIÓN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I. Análisis de las demandas e identificación de las </a:t>
                      </a:r>
                      <a:r>
                        <a:rPr kumimoji="0" lang="es-ES_tradnl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líneas de acción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II. Confirmación y afinamiento de las líneas de acción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ea typeface="+mn-ea"/>
                          <a:cs typeface="Arial" pitchFamily="34" charset="0"/>
                        </a:rPr>
                        <a:t>III. Priorización de las líneas de acción para el primer plan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17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IV. Encuentros de intercambio y programación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17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V. Diseño de acciones (proyectos)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40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VI. Elaboración del Plan de Acción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142977" cy="10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/>
          <p:nvPr/>
        </p:nvSpPr>
        <p:spPr>
          <a:xfrm>
            <a:off x="1500823" y="571480"/>
            <a:ext cx="7249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IV) PASOS DE LA PLANIFICACI</a:t>
            </a:r>
            <a:r>
              <a:rPr lang="es-CL" sz="2000" b="1" dirty="0" smtClean="0">
                <a:solidFill>
                  <a:schemeClr val="tx2"/>
                </a:solidFill>
                <a:latin typeface="Gill Sans MT" pitchFamily="34" charset="0"/>
              </a:rPr>
              <a:t>ÓN DE LAS ACCIONES</a:t>
            </a:r>
            <a:endParaRPr lang="es-ES" sz="20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773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2306"/>
              </p:ext>
            </p:extLst>
          </p:nvPr>
        </p:nvGraphicFramePr>
        <p:xfrm>
          <a:off x="323528" y="1484784"/>
          <a:ext cx="8099666" cy="5244370"/>
        </p:xfrm>
        <a:graphic>
          <a:graphicData uri="http://schemas.openxmlformats.org/drawingml/2006/table">
            <a:tbl>
              <a:tblPr/>
              <a:tblGrid>
                <a:gridCol w="8099666"/>
              </a:tblGrid>
              <a:tr h="56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RESULTADOS DE MISIONES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DE IDENTIFICACION DE DEMANDA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Respuestas de Colombia, Uruguay, Bolivia, Ecuador, Méjixo, Panamá y Paraguay durante las misiones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AREA ACCESO DE SERVICIOS DE SALUD: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reformas de sistemas de protección social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Inclusión Social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Asistencia universal a servicios de salud, epecialmente para grupos desfavorecidos</a:t>
                      </a:r>
                      <a:endParaRPr kumimoji="0" lang="es-ES_tradnl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AREA: CALIDAD Y EVALUACION DE LOS SISTEMAS DE SALUD: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Mejorar calidad de liderazgo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Gestion de los sistemas de salud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Metodología de costes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Gestión de cajas de seguros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Capacidades de los profesionales de salud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- Sistemas de información</a:t>
                      </a:r>
                      <a:endParaRPr kumimoji="0" lang="es-CL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142977" cy="10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3 Rectángulo"/>
          <p:cNvSpPr/>
          <p:nvPr/>
        </p:nvSpPr>
        <p:spPr>
          <a:xfrm>
            <a:off x="1500823" y="571480"/>
            <a:ext cx="7249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V) DEMANDA DE ACCIONES SALUD</a:t>
            </a:r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773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2306"/>
              </p:ext>
            </p:extLst>
          </p:nvPr>
        </p:nvGraphicFramePr>
        <p:xfrm>
          <a:off x="251520" y="1340768"/>
          <a:ext cx="8027658" cy="3581758"/>
        </p:xfrm>
        <a:graphic>
          <a:graphicData uri="http://schemas.openxmlformats.org/drawingml/2006/table">
            <a:tbl>
              <a:tblPr/>
              <a:tblGrid>
                <a:gridCol w="8027658"/>
              </a:tblGrid>
              <a:tr h="56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METODOLOGIA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CONSOLIDACION DE LA DEMANDA A BASE DE OBJETIVOS DE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EUROSOCIAL II</a:t>
                      </a:r>
                      <a:endParaRPr kumimoji="0" lang="es-ES_tradnl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BUSCAR SINERGIAS CON LA POLITICA EUROPEA DE SALUD GLOBAL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ea typeface="+mn-ea"/>
                          <a:cs typeface="Arial" pitchFamily="34" charset="0"/>
                        </a:rPr>
                        <a:t>BUSCAR SINERGIAS CON PRIORIDADES REGIONALES YA IDENTIFICADAS (OPS, UNASUR-SALUD)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142977" cy="10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/>
          <p:nvPr/>
        </p:nvSpPr>
        <p:spPr>
          <a:xfrm>
            <a:off x="1500823" y="571480"/>
            <a:ext cx="7249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VI) PROPUESTA PARA COOPERACION EN SALUD</a:t>
            </a: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773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2306"/>
              </p:ext>
            </p:extLst>
          </p:nvPr>
        </p:nvGraphicFramePr>
        <p:xfrm>
          <a:off x="251520" y="1340768"/>
          <a:ext cx="8027658" cy="4494332"/>
        </p:xfrm>
        <a:graphic>
          <a:graphicData uri="http://schemas.openxmlformats.org/drawingml/2006/table">
            <a:tbl>
              <a:tblPr/>
              <a:tblGrid>
                <a:gridCol w="8027658"/>
              </a:tblGrid>
              <a:tr h="56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AREAS DE TRABAJO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es-ES_tradnl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PRIORIDADES COMPARTIDAS (temas nacionales) 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Cobertura Universal de servicions de salud (p.e. Sistemas unificados de salud) </a:t>
                      </a:r>
                      <a:endParaRPr kumimoji="0" lang="es-ES_tradnl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II. </a:t>
                      </a:r>
                      <a:r>
                        <a:rPr kumimoji="0" lang="es-CL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PRIORIDADES REGIONALES EN LATINOAMERICA (temas regionales)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Mobilidad de pacientes y de profesionales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Acceso a medicamentos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ea typeface="+mn-ea"/>
                          <a:cs typeface="Arial" pitchFamily="34" charset="0"/>
                        </a:rPr>
                        <a:t>III. </a:t>
                      </a:r>
                      <a:r>
                        <a:rPr kumimoji="0" lang="es-CL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ea typeface="+mn-ea"/>
                          <a:cs typeface="Arial" pitchFamily="34" charset="0"/>
                        </a:rPr>
                        <a:t>OPORTUNIDES DE COOPERACION TRIANGULAR (temas UE-LA)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ea typeface="+mn-ea"/>
                          <a:cs typeface="Arial" pitchFamily="34" charset="0"/>
                        </a:rPr>
                        <a:t>Cooperación entre la UNION EUROPEA Y LATINOAMERICA y posiciones compartidas ante  terceros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142977" cy="10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/>
          <p:nvPr/>
        </p:nvSpPr>
        <p:spPr>
          <a:xfrm>
            <a:off x="1500823" y="571480"/>
            <a:ext cx="7249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VI) PROPUESTA PARA COOPERACION EN SALUD</a:t>
            </a: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773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2306"/>
              </p:ext>
            </p:extLst>
          </p:nvPr>
        </p:nvGraphicFramePr>
        <p:xfrm>
          <a:off x="251520" y="1340768"/>
          <a:ext cx="8027658" cy="3932276"/>
        </p:xfrm>
        <a:graphic>
          <a:graphicData uri="http://schemas.openxmlformats.org/drawingml/2006/table">
            <a:tbl>
              <a:tblPr/>
              <a:tblGrid>
                <a:gridCol w="8027658"/>
              </a:tblGrid>
              <a:tr h="56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PROXIMOS PASOS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COMUNICACION CON/DE PAISES DE INTERES EN PARTICIPACION 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(Puntos Focales)</a:t>
                      </a:r>
                      <a:endParaRPr kumimoji="0" lang="es-ES_tradnl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</a:tr>
              <a:tr h="7028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DEFINIR UNA AGENDA DE TRABAJO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</a:tr>
              <a:tr h="969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ea typeface="+mn-ea"/>
                          <a:cs typeface="Arial" pitchFamily="34" charset="0"/>
                        </a:rPr>
                        <a:t>ELABORAR FICHAS DE ACCION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53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ea typeface="+mn-ea"/>
                          <a:cs typeface="Arial" pitchFamily="34" charset="0"/>
                        </a:rPr>
                        <a:t>CONSENSUAR PLAN CON LA COMISION EUROPEA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142977" cy="10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/>
          <p:nvPr/>
        </p:nvSpPr>
        <p:spPr>
          <a:xfrm>
            <a:off x="1500823" y="571480"/>
            <a:ext cx="7249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VI) PROPUESTA PARA COOPERACION EN SALUD</a:t>
            </a: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773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7" y="2000245"/>
            <a:ext cx="7818661" cy="3733011"/>
          </a:xfrm>
          <a:ln w="19050" cap="rnd">
            <a:solidFill>
              <a:schemeClr val="tx2"/>
            </a:solidFill>
          </a:ln>
          <a:effectLst/>
          <a:scene3d>
            <a:camera prst="orthographicFront"/>
            <a:lightRig rig="flood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sz="4000" b="1" dirty="0">
                <a:solidFill>
                  <a:srgbClr val="FF0000"/>
                </a:solidFill>
              </a:rPr>
              <a:t> 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1300" b="1" dirty="0" smtClean="0"/>
              <a:t>Contactos:</a:t>
            </a:r>
            <a:br>
              <a:rPr lang="es-ES" sz="1300" b="1" dirty="0" smtClean="0"/>
            </a:br>
            <a:r>
              <a:rPr lang="es-ES" sz="1300" b="1" u="sng" dirty="0" smtClean="0"/>
              <a:t>GIZ - </a:t>
            </a:r>
            <a:r>
              <a:rPr lang="es-ES" sz="1300" b="1" i="1" u="sng" dirty="0" smtClean="0"/>
              <a:t>Socio coordinanador de EUROsociAL:</a:t>
            </a:r>
            <a:r>
              <a:rPr lang="es-ES" sz="1300" b="1" dirty="0" smtClean="0"/>
              <a:t/>
            </a:r>
            <a:br>
              <a:rPr lang="es-ES" sz="1300" b="1" dirty="0" smtClean="0"/>
            </a:br>
            <a:r>
              <a:rPr lang="es-ES" sz="1300" b="1" dirty="0" smtClean="0"/>
              <a:t>Ingrid Rösner</a:t>
            </a:r>
            <a:br>
              <a:rPr lang="es-ES" sz="1300" b="1" dirty="0" smtClean="0"/>
            </a:br>
            <a:r>
              <a:rPr lang="es-ES" sz="1300" b="1" dirty="0" smtClean="0"/>
              <a:t>Coordinadora responsable para los componentes de salud y descentralisación de GIZ/EUROsociAL II</a:t>
            </a:r>
            <a:br>
              <a:rPr lang="es-ES" sz="1300" b="1" dirty="0" smtClean="0"/>
            </a:br>
            <a:r>
              <a:rPr lang="es-ES" sz="1300" b="1" dirty="0" smtClean="0"/>
              <a:t>Friedrich-Ebert-Allee 40, 53113 Bonn/Allema</a:t>
            </a:r>
            <a:r>
              <a:rPr lang="es-ES" sz="1300" b="1" dirty="0" smtClean="0">
                <a:latin typeface="Arial Narrow"/>
              </a:rPr>
              <a:t>ña</a:t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>T: +49-228-4460-1896</a:t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>F:+49-228-4460-2896</a:t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>Email: </a:t>
            </a:r>
            <a:r>
              <a:rPr lang="es-ES" sz="1300" b="1" dirty="0" smtClean="0">
                <a:latin typeface="Arial Narrow"/>
                <a:hlinkClick r:id="rId3"/>
              </a:rPr>
              <a:t>ingrid.roesner@giz.de</a:t>
            </a:r>
            <a:r>
              <a:rPr lang="es-ES" sz="1300" b="1" dirty="0" smtClean="0">
                <a:latin typeface="Arial Narrow"/>
              </a:rPr>
              <a:t/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/>
            </a:r>
            <a:br>
              <a:rPr lang="es-ES" sz="1300" b="1" dirty="0" smtClean="0">
                <a:latin typeface="Arial Narrow"/>
              </a:rPr>
            </a:br>
            <a:r>
              <a:rPr lang="es-ES" sz="1300" b="1" u="sng" dirty="0" smtClean="0">
                <a:latin typeface="Arial Narrow"/>
              </a:rPr>
              <a:t>2) FCSAI - Socio operativo de EUROsociAL:</a:t>
            </a:r>
            <a:r>
              <a:rPr lang="es-ES" sz="1300" b="1" dirty="0" smtClean="0">
                <a:latin typeface="Arial Narrow"/>
              </a:rPr>
              <a:t>Alfredo Rivas Antón</a:t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>Director de la Fundación Española pasa la Cooperación Internacional y Salud Pública (FCSAI)</a:t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>C./ Sinesio Delgado, 6 Pavellón 6 sotano, Maddrid, España</a:t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>Tlf: Trabajo: +34-91-8222275 // +43-91-8222916; T Mobile: +34-3695-399872; Fax: 34-91-8222968</a:t>
            </a:r>
            <a:br>
              <a:rPr lang="es-ES" sz="1300" b="1" dirty="0" smtClean="0">
                <a:latin typeface="Arial Narrow"/>
              </a:rPr>
            </a:br>
            <a:r>
              <a:rPr lang="es-ES" sz="1300" b="1" dirty="0" smtClean="0">
                <a:latin typeface="Arial Narrow"/>
              </a:rPr>
              <a:t>Email: arivas@fcsai.es</a:t>
            </a:r>
            <a:br>
              <a:rPr lang="es-ES" sz="1300" b="1" dirty="0" smtClean="0">
                <a:latin typeface="Arial Narrow"/>
              </a:rPr>
            </a:br>
            <a:r>
              <a:rPr kumimoji="0" lang="es-ES" sz="1300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</a:rPr>
              <a:t/>
            </a:r>
            <a:br>
              <a:rPr kumimoji="0" lang="es-ES" sz="1300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</a:rPr>
            </a:br>
            <a:r>
              <a:rPr lang="es-ES" sz="4000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b="1" dirty="0"/>
              <a:t> 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6072206"/>
            <a:ext cx="706278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1214446" cy="11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214446" cy="11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3386807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s-ES_tradnl" i="1" dirty="0" smtClean="0"/>
              <a:t> </a:t>
            </a:r>
            <a:br>
              <a:rPr lang="es-ES_tradnl" i="1" dirty="0" smtClean="0"/>
            </a:br>
            <a:r>
              <a:rPr lang="es-ES_tradnl" i="1" dirty="0" smtClean="0"/>
              <a:t/>
            </a:r>
            <a:br>
              <a:rPr lang="es-ES_tradnl" i="1" dirty="0" smtClean="0"/>
            </a:br>
            <a:r>
              <a:rPr lang="es-ES_tradnl" i="1" dirty="0" smtClean="0"/>
              <a:t/>
            </a:r>
            <a:br>
              <a:rPr lang="es-ES_tradnl" i="1" dirty="0" smtClean="0"/>
            </a:br>
            <a:r>
              <a:rPr lang="es-ES_tradnl" i="1" dirty="0" smtClean="0"/>
              <a:t/>
            </a:r>
            <a:br>
              <a:rPr lang="es-ES_tradnl" i="1" dirty="0" smtClean="0"/>
            </a:br>
            <a:r>
              <a:rPr lang="es-ES_tradnl" i="1" dirty="0" smtClean="0"/>
              <a:t/>
            </a:r>
            <a:br>
              <a:rPr lang="es-ES_tradnl" i="1" dirty="0" smtClean="0"/>
            </a:br>
            <a:r>
              <a:rPr lang="es-ES_tradnl" i="1" dirty="0" smtClean="0"/>
              <a:t/>
            </a:r>
            <a:br>
              <a:rPr lang="es-ES_tradnl" i="1" dirty="0" smtClean="0"/>
            </a:br>
            <a:r>
              <a:rPr lang="es-ES_tradnl" i="1" dirty="0" smtClean="0"/>
              <a:t>Argentina - Brasil - Chile</a:t>
            </a:r>
            <a:r>
              <a:rPr lang="es-ES_tradnl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s-ES_tradnl" i="1" dirty="0" smtClean="0"/>
              <a:t>Colombia - Costa Rica - Guatemala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es-ES_tradnl" i="1" dirty="0" smtClean="0"/>
              <a:t>Honduras - </a:t>
            </a:r>
            <a:r>
              <a:rPr lang="de-DE" i="1" dirty="0" smtClean="0"/>
              <a:t>M</a:t>
            </a:r>
            <a:r>
              <a:rPr lang="es-ES_tradnl" i="1" dirty="0" smtClean="0"/>
              <a:t>exico - Paraguay: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es-ES_tradnl" i="1" dirty="0" smtClean="0"/>
              <a:t>Uruguay </a:t>
            </a:r>
            <a:br>
              <a:rPr lang="es-ES_tradnl" i="1" dirty="0" smtClean="0"/>
            </a:br>
            <a:r>
              <a:rPr lang="es-ES_tradnl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s-ES_tradnl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s-ES_tradnl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s-ES_tradnl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s-ES_tradnl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214446" cy="11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846640" cy="453650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s-ES_tradnl" i="1" dirty="0" smtClean="0"/>
              <a:t> </a:t>
            </a:r>
            <a:r>
              <a:rPr lang="es-ES" b="1" dirty="0" smtClean="0">
                <a:solidFill>
                  <a:srgbClr val="FFC000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s-ES" b="1" dirty="0" smtClean="0">
                <a:solidFill>
                  <a:srgbClr val="FFC000"/>
                </a:solidFill>
                <a:latin typeface="Gill Sans MT" pitchFamily="34" charset="0"/>
                <a:cs typeface="Arial" pitchFamily="34" charset="0"/>
              </a:rPr>
            </a:br>
            <a:r>
              <a:rPr lang="es-ES" sz="2200" b="1" dirty="0" smtClean="0">
                <a:latin typeface="Gill Sans MT" pitchFamily="34" charset="0"/>
                <a:cs typeface="Arial" pitchFamily="34" charset="0"/>
              </a:rPr>
              <a:t>AREAS TEMATICAS TRABAJADAS</a:t>
            </a:r>
            <a:r>
              <a:rPr lang="es-ES_tradnl" i="1" dirty="0" smtClean="0"/>
              <a:t/>
            </a:r>
            <a:br>
              <a:rPr lang="es-ES_tradnl" i="1" dirty="0" smtClean="0"/>
            </a:br>
            <a:r>
              <a:rPr lang="es-ES_tradnl" sz="1600" dirty="0" smtClean="0"/>
              <a:t> </a:t>
            </a:r>
            <a:br>
              <a:rPr lang="es-ES_tradnl" sz="1600" dirty="0" smtClean="0"/>
            </a:b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2700" dirty="0" smtClean="0"/>
              <a:t>-  extension de la cobertura de salud al adulto mayor,trabajadores agricolas y pueblos indigenas; atencion a la violencia de genero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es-ES_tradnl" sz="2700" dirty="0" smtClean="0"/>
              <a:t> 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>- </a:t>
            </a:r>
            <a:r>
              <a:rPr lang="es-ES_tradnl" sz="2700" dirty="0" smtClean="0"/>
              <a:t>gobernanza hospitalaria y en APS, participacion social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es-ES_tradnl" sz="2700" dirty="0" smtClean="0"/>
              <a:t> 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>- </a:t>
            </a:r>
            <a:r>
              <a:rPr lang="es-ES_tradnl" sz="2700" dirty="0" smtClean="0"/>
              <a:t>desarrollo de la politica farmaceutica, regulacion de medicamentos y formularios de protocolos 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es-ES_tradnl" sz="2700" dirty="0" smtClean="0"/>
              <a:t> 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>- </a:t>
            </a:r>
            <a:r>
              <a:rPr lang="es-ES_tradnl" sz="2700" dirty="0" smtClean="0"/>
              <a:t>donacion altruista de sangre.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es-ES_tradnl" sz="2700" dirty="0" smtClean="0"/>
              <a:t> 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>- </a:t>
            </a:r>
            <a:r>
              <a:rPr lang="es-ES_tradnl" sz="2700" dirty="0" smtClean="0"/>
              <a:t>Clasificadores de acto medico hacia el CIE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s-ES_tradnl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s-ES_tradnl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7" y="2000245"/>
            <a:ext cx="7818661" cy="3733011"/>
          </a:xfrm>
          <a:ln w="19050" cap="rnd">
            <a:solidFill>
              <a:schemeClr val="tx2"/>
            </a:solidFill>
          </a:ln>
          <a:effectLst/>
          <a:scene3d>
            <a:camera prst="orthographicFront"/>
            <a:lightRig rig="flood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sz="4000" b="1" dirty="0">
                <a:solidFill>
                  <a:srgbClr val="FF0000"/>
                </a:solidFill>
              </a:rPr>
              <a:t> 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>EUROsociAL II</a:t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>Perspectivas de Cooperación  Sector Salud</a:t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Ingrid </a:t>
            </a:r>
            <a:r>
              <a:rPr lang="es-ES" sz="2000" b="1" smtClean="0">
                <a:solidFill>
                  <a:schemeClr val="tx2"/>
                </a:solidFill>
                <a:latin typeface="Gill Sans MT" pitchFamily="34" charset="0"/>
              </a:rPr>
              <a:t>Rösner  / EUROsociAL - GIZ</a:t>
            </a:r>
            <a:r>
              <a:rPr lang="es-ES" sz="4000" b="1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b="1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1800" b="1" dirty="0" smtClean="0">
                <a:solidFill>
                  <a:schemeClr val="tx2"/>
                </a:solidFill>
                <a:latin typeface="Gill Sans MT" pitchFamily="34" charset="0"/>
              </a:rPr>
              <a:t>Petropolis</a:t>
            </a:r>
            <a:r>
              <a:rPr lang="es-ES" sz="1800" b="1" smtClean="0">
                <a:solidFill>
                  <a:schemeClr val="tx2"/>
                </a:solidFill>
                <a:latin typeface="Gill Sans MT" pitchFamily="34" charset="0"/>
              </a:rPr>
              <a:t>, 23 - 27/04/12</a:t>
            </a:r>
            <a:r>
              <a:rPr kumimoji="0" lang="es-ES" sz="13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13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40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  <a:t/>
            </a:r>
            <a:b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ill Sans MT" pitchFamily="34" charset="0"/>
              </a:rPr>
            </a:br>
            <a:r>
              <a:rPr lang="es-ES" sz="4000" b="1" dirty="0"/>
              <a:t> 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072206"/>
            <a:ext cx="706278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1214446" cy="11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714488"/>
            <a:ext cx="8858312" cy="4411675"/>
          </a:xfrm>
        </p:spPr>
        <p:txBody>
          <a:bodyPr>
            <a:normAutofit fontScale="92500" lnSpcReduction="20000"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Programa regional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de la Comisión Europea</a:t>
            </a:r>
          </a:p>
          <a:p>
            <a:pPr>
              <a:buNone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Acordado en las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Cumbre Jefes de Estado y de  Gobierno UE –AL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Duración: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4 años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(2011-2014)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Presupuesto: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40 M€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Destinatarios: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18 países de América Latina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Ejecución: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 consorcio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conformado por instituciones públicas UE y AL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 liderado por la FIIAPP</a:t>
            </a:r>
            <a:b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</a:br>
            <a:endParaRPr lang="es-ES" sz="2400" b="1" dirty="0">
              <a:latin typeface="Gill Sans MT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40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l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I) DATOS BÁSICOS DEL PROGRAMA</a:t>
            </a:r>
            <a:endParaRPr lang="es-ES" sz="2000" b="1" dirty="0">
              <a:solidFill>
                <a:schemeClr val="tx2"/>
              </a:solidFill>
              <a:latin typeface="Gill Sans MT" pitchFamily="34" charset="0"/>
            </a:endParaRPr>
          </a:p>
          <a:p>
            <a:pPr lvl="0" algn="l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15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143008" cy="10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357158" y="980728"/>
            <a:ext cx="86439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b="1" dirty="0"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Objetivo general: 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contribuir al aumento de la cohesión social en América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Latina.</a:t>
            </a:r>
          </a:p>
          <a:p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O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bjetivo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específico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: apoyar políticas públicas nacionales dirigidas a mejorar los niveles de cohesión social, fortaleciendo también las instituciones que las llevan a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cabo</a:t>
            </a:r>
          </a:p>
          <a:p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</a:t>
            </a:r>
          </a:p>
          <a:p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</a:t>
            </a: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endParaRPr lang="es-ES" sz="1600" dirty="0"/>
          </a:p>
          <a:p>
            <a:pPr lvl="0"/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643042" y="176516"/>
            <a:ext cx="7249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II) OBJETIVOS,  ESTRATEGIA Y RESULTADOS</a:t>
            </a:r>
            <a:endParaRPr lang="es-ES" sz="2000" b="1" dirty="0">
              <a:solidFill>
                <a:schemeClr val="tx2"/>
              </a:solidFill>
              <a:latin typeface="Gill Sans MT" pitchFamily="34" charset="0"/>
            </a:endParaRP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68960"/>
            <a:ext cx="6009888" cy="320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 redondeado"/>
          <p:cNvSpPr/>
          <p:nvPr/>
        </p:nvSpPr>
        <p:spPr>
          <a:xfrm>
            <a:off x="1797860" y="2630854"/>
            <a:ext cx="5500726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Esto implica actuar en los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tres niveles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de la acción pública</a:t>
            </a:r>
            <a:endParaRPr lang="es-ES" sz="1600" dirty="0"/>
          </a:p>
        </p:txBody>
      </p:sp>
      <p:sp>
        <p:nvSpPr>
          <p:cNvPr id="26" name="25 Flecha curvada hacia la derecha"/>
          <p:cNvSpPr/>
          <p:nvPr/>
        </p:nvSpPr>
        <p:spPr>
          <a:xfrm>
            <a:off x="1187037" y="2380821"/>
            <a:ext cx="428628" cy="500066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27 Flecha curvada hacia la derecha"/>
          <p:cNvSpPr/>
          <p:nvPr/>
        </p:nvSpPr>
        <p:spPr>
          <a:xfrm flipH="1">
            <a:off x="7429520" y="2370780"/>
            <a:ext cx="428628" cy="500066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9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22912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51520" y="1772816"/>
            <a:ext cx="86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tx2"/>
                </a:solidFill>
                <a:latin typeface="Gill Sans MT" pitchFamily="34" charset="0"/>
              </a:rPr>
              <a:t>Objetivo de acciones específicas en Salud:  </a:t>
            </a:r>
          </a:p>
          <a:p>
            <a:endParaRPr lang="es-ES" sz="24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r>
              <a:rPr lang="es-ES" sz="2400" dirty="0" smtClean="0">
                <a:solidFill>
                  <a:schemeClr val="tx2"/>
                </a:solidFill>
                <a:latin typeface="Gill Sans MT" pitchFamily="34" charset="0"/>
              </a:rPr>
              <a:t>Mejorar el acceso, la calidad y la evaluación de </a:t>
            </a:r>
            <a:r>
              <a:rPr lang="es-ES" sz="2400" smtClean="0">
                <a:solidFill>
                  <a:schemeClr val="tx2"/>
                </a:solidFill>
                <a:latin typeface="Gill Sans MT" pitchFamily="34" charset="0"/>
              </a:rPr>
              <a:t>los </a:t>
            </a:r>
            <a:r>
              <a:rPr lang="es-ES" sz="2400" smtClean="0">
                <a:solidFill>
                  <a:schemeClr val="tx2"/>
                </a:solidFill>
                <a:latin typeface="Gill Sans MT" pitchFamily="34" charset="0"/>
              </a:rPr>
              <a:t>servicios </a:t>
            </a:r>
            <a:r>
              <a:rPr lang="es-ES" sz="2400" dirty="0" smtClean="0">
                <a:solidFill>
                  <a:schemeClr val="tx2"/>
                </a:solidFill>
                <a:latin typeface="Gill Sans MT" pitchFamily="34" charset="0"/>
              </a:rPr>
              <a:t>de salud (focalizando hacia una equidad)</a:t>
            </a:r>
            <a:endParaRPr lang="es-ES" sz="2400" dirty="0">
              <a:latin typeface="Gill Sans M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75656" y="332656"/>
            <a:ext cx="7249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s-ES" sz="2000" b="1" dirty="0" smtClean="0">
                <a:solidFill>
                  <a:schemeClr val="tx2"/>
                </a:solidFill>
                <a:latin typeface="Gill Sans MT" pitchFamily="34" charset="0"/>
              </a:rPr>
              <a:t>II) OBJETIVOS ACCIONES DE SALUD</a:t>
            </a:r>
            <a:endParaRPr lang="es-ES" sz="2000" b="1" dirty="0">
              <a:solidFill>
                <a:schemeClr val="tx2"/>
              </a:solidFill>
              <a:latin typeface="Gill Sans MT" pitchFamily="34" charset="0"/>
            </a:endParaRPr>
          </a:p>
          <a:p>
            <a:pPr lvl="0"/>
            <a:endParaRPr lang="es-ES" sz="16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29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22912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85726" y="1000108"/>
            <a:ext cx="8678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pPr lvl="0"/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EUROsociAL 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II responde a una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lógica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, consensuada con las instituciones de América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Latina, que refleja la búsqueda de la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mayor incidencia del programa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 en las políticas públicas de cohesión social</a:t>
            </a:r>
            <a:endParaRPr lang="es-ES" sz="16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lvl="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			</a:t>
            </a:r>
          </a:p>
          <a:p>
            <a:pPr lvl="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	 </a:t>
            </a:r>
          </a:p>
          <a:p>
            <a:pPr lvl="0"/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  <a:sym typeface="Wingdings" pitchFamily="2" charset="2"/>
              </a:rPr>
              <a:t>			</a:t>
            </a:r>
            <a:endParaRPr lang="es-ES" sz="16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Tx/>
              <a:buChar char="-"/>
            </a:pPr>
            <a:endParaRPr lang="es-ES" sz="1600" dirty="0"/>
          </a:p>
          <a:p>
            <a:pPr lvl="0"/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s-ES" sz="1600" dirty="0">
              <a:latin typeface="Gill Sans M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357686" y="2714620"/>
            <a:ext cx="4429156" cy="353943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Promover la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intersectorialidad</a:t>
            </a: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Privilegiar la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dimensión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regional</a:t>
            </a: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/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Facilitar la cooperación entre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países latinoamericanos</a:t>
            </a: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Asegurar la coordinación con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otros programas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e iniciativas en la región</a:t>
            </a:r>
          </a:p>
          <a:p>
            <a:pPr marL="0"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Asegurar la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visibilidad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 e difusión del programa</a:t>
            </a:r>
          </a:p>
          <a:p>
            <a:pPr marL="0" lvl="2">
              <a:buFont typeface="Wingdings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57158" y="2786058"/>
            <a:ext cx="3429024" cy="3354765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Apoyar políticas estratégicas dentro de las 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agendas de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gobierno</a:t>
            </a:r>
          </a:p>
          <a:p>
            <a:endParaRPr lang="es-ES" sz="16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Guiarse </a:t>
            </a:r>
            <a:r>
              <a:rPr lang="es-ES" sz="1600" dirty="0">
                <a:solidFill>
                  <a:schemeClr val="tx2"/>
                </a:solidFill>
                <a:latin typeface="Gill Sans MT" pitchFamily="34" charset="0"/>
              </a:rPr>
              <a:t>por la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demanda</a:t>
            </a:r>
          </a:p>
          <a:p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Orientar las acciones a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resultados claros</a:t>
            </a: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/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Concentrarse en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pocas acciones</a:t>
            </a:r>
            <a:r>
              <a:rPr lang="es-ES" sz="1600" b="1" dirty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de mayor impacto</a:t>
            </a:r>
          </a:p>
          <a:p>
            <a:pPr marL="0" lvl="2"/>
            <a:endParaRPr lang="es-ES" dirty="0" smtClean="0"/>
          </a:p>
          <a:p>
            <a:pPr marL="0" lvl="2"/>
            <a:endParaRPr lang="es-ES" dirty="0" smtClean="0"/>
          </a:p>
        </p:txBody>
      </p:sp>
      <p:sp>
        <p:nvSpPr>
          <p:cNvPr id="17" name="16 Flecha curvada hacia la derecha"/>
          <p:cNvSpPr/>
          <p:nvPr/>
        </p:nvSpPr>
        <p:spPr>
          <a:xfrm>
            <a:off x="2288585" y="1843983"/>
            <a:ext cx="357190" cy="642942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Flecha curvada hacia la derecha"/>
          <p:cNvSpPr/>
          <p:nvPr/>
        </p:nvSpPr>
        <p:spPr>
          <a:xfrm flipH="1">
            <a:off x="5652120" y="1843983"/>
            <a:ext cx="357190" cy="642942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699793" y="1988840"/>
            <a:ext cx="2872340" cy="511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¿Cómo lograrlo?</a:t>
            </a:r>
          </a:p>
          <a:p>
            <a:pPr algn="ctr"/>
            <a:r>
              <a:rPr lang="es-ES" sz="1400" dirty="0">
                <a:solidFill>
                  <a:schemeClr val="tx2"/>
                </a:solidFill>
                <a:latin typeface="Gill Sans MT" pitchFamily="34" charset="0"/>
              </a:rPr>
              <a:t>o</a:t>
            </a:r>
            <a:r>
              <a:rPr lang="es-ES" sz="1400" dirty="0" smtClean="0">
                <a:solidFill>
                  <a:schemeClr val="tx2"/>
                </a:solidFill>
                <a:latin typeface="Gill Sans MT" pitchFamily="34" charset="0"/>
              </a:rPr>
              <a:t>rientaciones estratégicas</a:t>
            </a:r>
            <a:endParaRPr lang="es-ES" sz="1400" dirty="0"/>
          </a:p>
        </p:txBody>
      </p:sp>
      <p:pic>
        <p:nvPicPr>
          <p:cNvPr id="21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115230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928794" y="357166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II) OBJETIVOS,  ESTRATEGIA Y RESULTADOS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0" descr="\\fiiapp-arc2-srv\Eurosocial II\Comunicación\Logo EUROsociAL\EUROsociAL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115230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7158" y="1214422"/>
            <a:ext cx="810327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tx2"/>
                </a:solidFill>
                <a:latin typeface="Gill Sans MT" pitchFamily="34" charset="0"/>
              </a:rPr>
              <a:t>Apoyar políticas estratégicas dentro de las </a:t>
            </a:r>
            <a:r>
              <a:rPr lang="es-ES" sz="2400" b="1" dirty="0">
                <a:solidFill>
                  <a:schemeClr val="tx2"/>
                </a:solidFill>
                <a:latin typeface="Gill Sans MT" pitchFamily="34" charset="0"/>
              </a:rPr>
              <a:t>agendas de </a:t>
            </a:r>
            <a:r>
              <a:rPr lang="es-ES" sz="2400" b="1" dirty="0" smtClean="0">
                <a:solidFill>
                  <a:schemeClr val="tx2"/>
                </a:solidFill>
                <a:latin typeface="Gill Sans MT" pitchFamily="34" charset="0"/>
              </a:rPr>
              <a:t>gobierno</a:t>
            </a:r>
          </a:p>
          <a:p>
            <a:endParaRPr lang="es-ES" b="1" dirty="0">
              <a:solidFill>
                <a:schemeClr val="tx2"/>
              </a:solidFill>
              <a:latin typeface="Gill Sans MT" pitchFamily="34" charset="0"/>
            </a:endParaRPr>
          </a:p>
          <a:p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Las acciones del programa deberán tener incidencia en uno o mas de los siguientes campos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:</a:t>
            </a:r>
          </a:p>
          <a:p>
            <a:pPr algn="ctr"/>
            <a:endParaRPr lang="es-ES" sz="16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Formulación o implementación de reformas</a:t>
            </a:r>
          </a:p>
          <a:p>
            <a:pPr marL="342900" indent="-342900">
              <a:buFont typeface="+mj-lt"/>
              <a:buAutoNum type="arabicPeriod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Resolución de problemas o desafíos en el diseño y/o ejecución de políticas</a:t>
            </a:r>
          </a:p>
          <a:p>
            <a:pPr marL="342900" indent="-342900">
              <a:buFont typeface="+mj-lt"/>
              <a:buAutoNum type="arabicPeriod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Diseño y/o implementación  de planes o programas de carácter estratégico en la agenda de gobierno</a:t>
            </a:r>
            <a:r>
              <a:rPr lang="es-ES" sz="14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ES" sz="1400" dirty="0" smtClean="0">
                <a:solidFill>
                  <a:schemeClr val="tx2"/>
                </a:solidFill>
                <a:latin typeface="Gill Sans MT" pitchFamily="34" charset="0"/>
              </a:rPr>
            </a:br>
            <a:endParaRPr lang="es-ES" sz="14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algn="ctr"/>
            <a:r>
              <a:rPr lang="es-ES" sz="2400" dirty="0" smtClean="0">
                <a:solidFill>
                  <a:schemeClr val="tx2"/>
                </a:solidFill>
                <a:latin typeface="Gill Sans MT" pitchFamily="34" charset="0"/>
              </a:rPr>
              <a:t>¿Con que </a:t>
            </a:r>
            <a:r>
              <a:rPr lang="es-ES" sz="2400" b="1" dirty="0" smtClean="0">
                <a:solidFill>
                  <a:schemeClr val="tx2"/>
                </a:solidFill>
                <a:latin typeface="Gill Sans MT" pitchFamily="34" charset="0"/>
              </a:rPr>
              <a:t>herramientas</a:t>
            </a:r>
            <a:r>
              <a:rPr lang="es-ES" sz="2400" dirty="0" smtClean="0">
                <a:solidFill>
                  <a:schemeClr val="tx2"/>
                </a:solidFill>
                <a:latin typeface="Gill Sans MT" pitchFamily="34" charset="0"/>
              </a:rPr>
              <a:t>?</a:t>
            </a:r>
          </a:p>
          <a:p>
            <a:pPr algn="ctr"/>
            <a:endParaRPr lang="es-ES" sz="20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A través de acciones de </a:t>
            </a:r>
            <a:r>
              <a:rPr lang="es-ES" sz="1600" b="1" dirty="0" smtClean="0">
                <a:solidFill>
                  <a:schemeClr val="tx2"/>
                </a:solidFill>
                <a:latin typeface="Gill Sans MT" pitchFamily="34" charset="0"/>
              </a:rPr>
              <a:t>colaboración técnica entre instituciones públicas homólogas 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de países diferentes </a:t>
            </a:r>
          </a:p>
          <a:p>
            <a:pPr marL="285750" indent="-285750">
              <a:buFont typeface="Courier New" pitchFamily="49" charset="0"/>
              <a:buChar char="o"/>
            </a:pPr>
            <a:endParaRPr lang="es-ES" sz="16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Trabajando con los </a:t>
            </a:r>
            <a:r>
              <a:rPr lang="es-ES" sz="1600" i="1" dirty="0" smtClean="0">
                <a:solidFill>
                  <a:schemeClr val="tx2"/>
                </a:solidFill>
                <a:latin typeface="Gill Sans MT" pitchFamily="34" charset="0"/>
              </a:rPr>
              <a:t>policy makers</a:t>
            </a:r>
            <a:r>
              <a:rPr lang="es-ES" sz="1600" dirty="0" smtClean="0">
                <a:solidFill>
                  <a:schemeClr val="tx2"/>
                </a:solidFill>
                <a:latin typeface="Gill Sans MT" pitchFamily="34" charset="0"/>
              </a:rPr>
              <a:t>, es decir los responsables públicos que dirigen los procesos de formulación e implementación de políticas públicas</a:t>
            </a:r>
            <a:endParaRPr lang="es-ES" sz="14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96264">
            <a:off x="11313" y="5096653"/>
            <a:ext cx="58353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4 Rectángulo"/>
          <p:cNvSpPr/>
          <p:nvPr/>
        </p:nvSpPr>
        <p:spPr>
          <a:xfrm>
            <a:off x="1785918" y="357165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Gill Sans MT" pitchFamily="34" charset="0"/>
              </a:rPr>
              <a:t>II) OBJETIVOS,  ESTRATEGIA Y RESULTADOS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025915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1055</Words>
  <Application>Microsoft Office PowerPoint</Application>
  <PresentationFormat>Bildschirmpräsentation (4:3)</PresentationFormat>
  <Paragraphs>227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Tema de Office</vt:lpstr>
      <vt:lpstr>       EUROsociAL I  Experiencias de cooperación  Sector Salud  Petropolis, 23-27/04/12      </vt:lpstr>
      <vt:lpstr>          Argentina - Brasil - Chile  Colombia - Costa Rica - Guatemala Honduras - Mexico - Paraguay: Uruguay                </vt:lpstr>
      <vt:lpstr>     AREAS TEMATICAS TRABAJADAS    -  extension de la cobertura de salud al adulto mayor,trabajadores agricolas y pueblos indigenas; atencion a la violencia de genero   - gobernanza hospitalaria y en APS, participacion social   - desarrollo de la politica farmaceutica, regulacion de medicamentos y formularios de protocolos    - donacion altruista de sangre.   - Clasificadores de acto medico hacia el CIE        </vt:lpstr>
      <vt:lpstr>       EUROsociAL II  Perspectivas de Cooperación  Sector Salud  Ingrid Rösner  / EUROsociAL - GIZ Petropolis, 23 - 27/04/12      </vt:lpstr>
      <vt:lpstr>I) DATOS BÁSICOS DEL PROGRAMA 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       Contactos: GIZ - Socio coordinanador de EUROsociAL: Ingrid Rösner Coordinadora responsable para los componentes de salud y descentralisación de GIZ/EUROsociAL II Friedrich-Ebert-Allee 40, 53113 Bonn/Allemaña T: +49-228-4460-1896 F:+49-228-4460-2896 Email: ingrid.roesner@giz.de  2) FCSAI - Socio operativo de EUROsociAL:Alfredo Rivas Antón Director de la Fundación Española pasa la Cooperación Internacional y Salud Pública (FCSAI) C./ Sinesio Delgado, 6 Pavellón 6 sotano, Maddrid, España Tlf: Trabajo: +34-91-8222275 // +43-91-8222916; T Mobile: +34-3695-399872; Fax: 34-91-8222968 Email: arivas@fcsai.es   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EUROsociAL II</dc:title>
  <dc:creator>Peggy Martinello</dc:creator>
  <cp:lastModifiedBy>Ihr Benutzername</cp:lastModifiedBy>
  <cp:revision>214</cp:revision>
  <cp:lastPrinted>2011-06-21T16:32:46Z</cp:lastPrinted>
  <dcterms:created xsi:type="dcterms:W3CDTF">2011-03-16T14:54:10Z</dcterms:created>
  <dcterms:modified xsi:type="dcterms:W3CDTF">2012-04-27T12:00:43Z</dcterms:modified>
</cp:coreProperties>
</file>